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Average" panose="020B0604020202020204" charset="0"/>
      <p:regular r:id="rId29"/>
    </p:embeddedFont>
    <p:embeddedFont>
      <p:font typeface="Oswald" panose="020B0604020202020204" charset="0"/>
      <p:regular r:id="rId30"/>
      <p:bold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02512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24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789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121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039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03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218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405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146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097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654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92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591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922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804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377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397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643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568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851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856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7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64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70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78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26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41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a.deegan@cms.k12.nc.u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deagleeye.weebly.com/" TargetMode="External"/><Relationship Id="rId5" Type="http://schemas.openxmlformats.org/officeDocument/2006/relationships/hyperlink" Target="mailto:maryl.slade@cms.k12.nc.us" TargetMode="External"/><Relationship Id="rId4" Type="http://schemas.openxmlformats.org/officeDocument/2006/relationships/hyperlink" Target="http://mariedeegan.weebly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depspring1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708650" y="419700"/>
            <a:ext cx="7996499" cy="42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>
                <a:solidFill>
                  <a:srgbClr val="FFFFFF"/>
                </a:solidFill>
              </a:rPr>
              <a:t>Welcome! </a:t>
            </a:r>
          </a:p>
          <a:p>
            <a:pPr lvl="0" algn="ctr" rtl="0">
              <a:spcBef>
                <a:spcPts val="0"/>
              </a:spcBef>
              <a:buNone/>
            </a:pPr>
            <a:endParaRPr sz="6000" b="1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6000" b="1">
                <a:solidFill>
                  <a:srgbClr val="FFFFFF"/>
                </a:solidFill>
              </a:rPr>
              <a:t>Please sign in.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6000" b="1">
                <a:solidFill>
                  <a:srgbClr val="FFFFFF"/>
                </a:solidFill>
              </a:rPr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TD Program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4178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</a:rPr>
              <a:t>Focus on quality not quantity </a:t>
            </a:r>
            <a:endParaRPr lang="en" sz="2400" dirty="0" smtClean="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FFFFFF"/>
                </a:solidFill>
              </a:rPr>
              <a:t>Quality </a:t>
            </a:r>
            <a:r>
              <a:rPr lang="en" sz="2400" dirty="0">
                <a:solidFill>
                  <a:srgbClr val="FFFFFF"/>
                </a:solidFill>
              </a:rPr>
              <a:t>of thinking, not more of the same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</a:rPr>
              <a:t>High expectations all day, every day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</a:rPr>
              <a:t>Complex, challenging &amp; real world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</a:rPr>
              <a:t>Collaborative, integrated, and inclusive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1525" y="3377875"/>
            <a:ext cx="1278500" cy="154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are the Collaborators?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96675" y="1619000"/>
            <a:ext cx="6128999" cy="305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</a:rPr>
              <a:t>TD Catalyst Teachers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</a:rPr>
              <a:t>Classroom Teachers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</a:rPr>
              <a:t>Administrators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</a:rPr>
              <a:t>Academic Facilitators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</a:rPr>
              <a:t>Parents &amp; Community Members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94000">
            <a:off x="6588400" y="3186475"/>
            <a:ext cx="2368099" cy="15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270933"/>
            <a:ext cx="8520599" cy="5983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How Does Collaboration Occur?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06950" y="972800"/>
            <a:ext cx="6746699" cy="375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blended approach-- combination of face-to-face </a:t>
            </a:r>
            <a:r>
              <a:rPr lang="en" sz="2200" dirty="0">
                <a:solidFill>
                  <a:srgbClr val="FFFFFF"/>
                </a:solidFill>
              </a:rPr>
              <a:t> </a:t>
            </a:r>
            <a:r>
              <a:rPr lang="en" sz="2200" dirty="0" smtClean="0">
                <a:solidFill>
                  <a:srgbClr val="FFFFFF"/>
                </a:solidFill>
              </a:rPr>
              <a:t>   </a:t>
            </a:r>
            <a:r>
              <a:rPr lang="en" sz="2200" dirty="0" smtClean="0">
                <a:solidFill>
                  <a:srgbClr val="FFFFFF"/>
                </a:solidFill>
              </a:rPr>
              <a:t>and technology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200" dirty="0" smtClean="0">
                <a:solidFill>
                  <a:srgbClr val="FFFFFF"/>
                </a:solidFill>
              </a:rPr>
              <a:t>weekly </a:t>
            </a:r>
            <a:r>
              <a:rPr lang="en" sz="2200" dirty="0">
                <a:solidFill>
                  <a:srgbClr val="FFFFFF"/>
                </a:solidFill>
              </a:rPr>
              <a:t>scheduled grade level planning </a:t>
            </a:r>
            <a:r>
              <a:rPr lang="en" sz="2200" dirty="0" smtClean="0">
                <a:solidFill>
                  <a:srgbClr val="FFFFFF"/>
                </a:solidFill>
              </a:rPr>
              <a:t>meetings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E</a:t>
            </a:r>
            <a:r>
              <a:rPr lang="en" sz="2200" dirty="0" smtClean="0">
                <a:solidFill>
                  <a:srgbClr val="FFFFFF"/>
                </a:solidFill>
              </a:rPr>
              <a:t>mail</a:t>
            </a:r>
            <a:endParaRPr lang="en" sz="2200" dirty="0">
              <a:solidFill>
                <a:srgbClr val="FFFFFF"/>
              </a:solidFill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200" dirty="0" smtClean="0">
                <a:solidFill>
                  <a:srgbClr val="FFFFFF"/>
                </a:solidFill>
              </a:rPr>
              <a:t>use </a:t>
            </a:r>
            <a:r>
              <a:rPr lang="en" sz="2200" dirty="0">
                <a:solidFill>
                  <a:srgbClr val="FFFFFF"/>
                </a:solidFill>
              </a:rPr>
              <a:t>of Google </a:t>
            </a:r>
            <a:r>
              <a:rPr lang="en" sz="2200" dirty="0" smtClean="0">
                <a:solidFill>
                  <a:srgbClr val="FFFFFF"/>
                </a:solidFill>
              </a:rPr>
              <a:t>Drive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200" dirty="0" smtClean="0">
                <a:solidFill>
                  <a:srgbClr val="FFFFFF"/>
                </a:solidFill>
              </a:rPr>
              <a:t>participation </a:t>
            </a:r>
            <a:r>
              <a:rPr lang="en" sz="2200" dirty="0">
                <a:solidFill>
                  <a:srgbClr val="FFFFFF"/>
                </a:solidFill>
              </a:rPr>
              <a:t>in long-term planning </a:t>
            </a:r>
            <a:r>
              <a:rPr lang="en" sz="2200" dirty="0" smtClean="0">
                <a:solidFill>
                  <a:srgbClr val="FFFFFF"/>
                </a:solidFill>
              </a:rPr>
              <a:t>sessions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200" dirty="0" smtClean="0">
                <a:solidFill>
                  <a:srgbClr val="FFFFFF"/>
                </a:solidFill>
              </a:rPr>
              <a:t>after-school </a:t>
            </a:r>
            <a:r>
              <a:rPr lang="en" sz="2200" dirty="0">
                <a:solidFill>
                  <a:srgbClr val="FFFFFF"/>
                </a:solidFill>
              </a:rPr>
              <a:t>planning sessions, as needed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r="27536" b="7227"/>
          <a:stretch/>
        </p:blipFill>
        <p:spPr>
          <a:xfrm>
            <a:off x="6542075" y="751900"/>
            <a:ext cx="2373375" cy="28137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24775" y="205975"/>
            <a:ext cx="83619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The Catalyst Model is responsive to the notion that...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628000" y="1879450"/>
            <a:ext cx="5251799" cy="185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FFFF"/>
                </a:solidFill>
                <a:latin typeface="Average" panose="020B0604020202020204" charset="0"/>
              </a:rPr>
              <a:t>Gifted education is </a:t>
            </a:r>
            <a:r>
              <a:rPr lang="en" sz="3000" b="1" dirty="0">
                <a:solidFill>
                  <a:srgbClr val="FFFFFF"/>
                </a:solidFill>
                <a:latin typeface="Average" panose="020B0604020202020204" charset="0"/>
              </a:rPr>
              <a:t>NOT </a:t>
            </a:r>
            <a:r>
              <a:rPr lang="en" sz="3000" dirty="0">
                <a:solidFill>
                  <a:srgbClr val="FFFFFF"/>
                </a:solidFill>
                <a:latin typeface="Average" panose="020B0604020202020204" charset="0"/>
              </a:rPr>
              <a:t>an add-on for 90 minutes a week because gifted learners are gifted </a:t>
            </a:r>
            <a:r>
              <a:rPr lang="en" sz="3000" b="1" i="1" dirty="0">
                <a:solidFill>
                  <a:srgbClr val="FFFFFF"/>
                </a:solidFill>
                <a:latin typeface="Average" panose="020B0604020202020204" charset="0"/>
              </a:rPr>
              <a:t>all</a:t>
            </a:r>
            <a:r>
              <a:rPr lang="en" sz="3000" dirty="0">
                <a:solidFill>
                  <a:srgbClr val="FFFFFF"/>
                </a:solidFill>
                <a:latin typeface="Average" panose="020B0604020202020204" charset="0"/>
              </a:rPr>
              <a:t> the time.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7874" y="2235675"/>
            <a:ext cx="2809176" cy="167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Catalyst Model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132475"/>
            <a:ext cx="8229600" cy="386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20700" lvl="0" indent="-4572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Joint effort by TD Catalyst Teachers and Classroom Teachers</a:t>
            </a:r>
          </a:p>
          <a:p>
            <a:pPr marL="520700" lvl="0" indent="-4572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Allows classroom </a:t>
            </a:r>
            <a:r>
              <a:rPr lang="en" sz="2200" b="1" u="sng" dirty="0">
                <a:solidFill>
                  <a:srgbClr val="FFFFFF"/>
                </a:solidFill>
              </a:rPr>
              <a:t>and</a:t>
            </a:r>
            <a:r>
              <a:rPr lang="en" sz="2200" b="1" dirty="0">
                <a:solidFill>
                  <a:srgbClr val="FFFFFF"/>
                </a:solidFill>
              </a:rPr>
              <a:t> </a:t>
            </a:r>
            <a:r>
              <a:rPr lang="en" sz="2200" dirty="0">
                <a:solidFill>
                  <a:srgbClr val="FFFFFF"/>
                </a:solidFill>
              </a:rPr>
              <a:t>TD teacher to design &amp; implement frequent differentiated educational experiences for gifted and high-ability students</a:t>
            </a:r>
          </a:p>
          <a:p>
            <a:pPr marL="520700" lvl="0" indent="-4572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Co-teaching whole group mini-lessons, small group lessons, individual conferring</a:t>
            </a:r>
          </a:p>
          <a:p>
            <a:pPr marL="520700" lvl="0" indent="-4572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Modeling of higher level strategies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TD Catalyst Model @ Elon Park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08575" y="1063375"/>
            <a:ext cx="8970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Classroom teachers AND Dr. Slade &amp; Ms. Deegan </a:t>
            </a:r>
            <a:r>
              <a:rPr lang="en" sz="2200" b="1" dirty="0">
                <a:solidFill>
                  <a:srgbClr val="FFFFFF"/>
                </a:solidFill>
              </a:rPr>
              <a:t>share</a:t>
            </a:r>
            <a:r>
              <a:rPr lang="en" sz="2200" dirty="0">
                <a:solidFill>
                  <a:srgbClr val="FFFFFF"/>
                </a:solidFill>
              </a:rPr>
              <a:t> responsibility for the education of gifted &amp; high-ability learners.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TD teachers work closely with classroom teachers to…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2200" dirty="0">
                <a:solidFill>
                  <a:srgbClr val="FFFFFF"/>
                </a:solidFill>
              </a:rPr>
              <a:t>collaborate and plan higher level, accelerated learning experiences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2200" dirty="0">
                <a:solidFill>
                  <a:srgbClr val="FFFFFF"/>
                </a:solidFill>
              </a:rPr>
              <a:t>teach and co-teach lessons in math and literacy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2200" dirty="0">
                <a:solidFill>
                  <a:srgbClr val="FFFFFF"/>
                </a:solidFill>
              </a:rPr>
              <a:t>provide tailored small group and individualized instruction to students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Benefits of Catalyst Model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97950" y="1179250"/>
            <a:ext cx="8981700" cy="396425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More students are served more often.</a:t>
            </a:r>
          </a:p>
          <a:p>
            <a:pPr marL="457200" lvl="0" indent="-368300" rtl="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Gifted education and general education are related, connected, and integrated.</a:t>
            </a:r>
          </a:p>
          <a:p>
            <a:pPr marL="457200" lvl="0" indent="-368300" rtl="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The pace of learning is enhanced.</a:t>
            </a:r>
          </a:p>
          <a:p>
            <a:pPr marL="457200" lvl="0" indent="-368300" rtl="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High achieving students receive more challenging tasks within the classroom.</a:t>
            </a:r>
          </a:p>
          <a:p>
            <a:pPr marL="457200" lvl="0" indent="-368300" rtl="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Classroom and TD Teachers work together to maximize student learning.</a:t>
            </a:r>
          </a:p>
          <a:p>
            <a:pPr lvl="0" rtl="0">
              <a:spcBef>
                <a:spcPts val="0"/>
              </a:spcBef>
              <a:buNone/>
            </a:pPr>
            <a:endParaRPr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Learning Environment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94000" y="1200150"/>
            <a:ext cx="41577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500" dirty="0">
                <a:solidFill>
                  <a:srgbClr val="FFFFFF"/>
                </a:solidFill>
              </a:rPr>
              <a:t>Flexible grouping within classroom</a:t>
            </a:r>
          </a:p>
          <a:p>
            <a:pPr marL="457200" lvl="0" indent="-38735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500" dirty="0">
                <a:solidFill>
                  <a:srgbClr val="FFFFFF"/>
                </a:solidFill>
              </a:rPr>
              <a:t>High expectations</a:t>
            </a:r>
          </a:p>
          <a:p>
            <a:pPr marL="457200" lvl="0" indent="-38735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500" dirty="0">
                <a:solidFill>
                  <a:srgbClr val="FFFFFF"/>
                </a:solidFill>
              </a:rPr>
              <a:t>Multiple methods of instruction-- whole group, small group, individual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2"/>
          </p:nvPr>
        </p:nvSpPr>
        <p:spPr>
          <a:xfrm>
            <a:off x="4745450" y="1200150"/>
            <a:ext cx="41577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500" dirty="0">
                <a:solidFill>
                  <a:srgbClr val="FFFFFF"/>
                </a:solidFill>
              </a:rPr>
              <a:t>Technology access (SMART boards, Chromebooks, iPads, BYOT, etc..)</a:t>
            </a:r>
          </a:p>
          <a:p>
            <a:pPr marL="457200" lvl="0" indent="-38735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500" dirty="0">
                <a:solidFill>
                  <a:srgbClr val="FFFFFF"/>
                </a:solidFill>
              </a:rPr>
              <a:t>Enriched, rigorous, academically challenging instruction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169333"/>
            <a:ext cx="8520599" cy="6760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Who Does My Child Work With? 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87050" y="940600"/>
            <a:ext cx="4490100" cy="35910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u="sng" dirty="0">
                <a:solidFill>
                  <a:srgbClr val="FFFFFF"/>
                </a:solidFill>
              </a:rPr>
              <a:t>Dr. Slade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u="sng" dirty="0">
                <a:solidFill>
                  <a:srgbClr val="FFFFFF"/>
                </a:solidFill>
              </a:rPr>
              <a:t>2nd Grade:</a:t>
            </a:r>
            <a:r>
              <a:rPr lang="en" sz="2400" dirty="0">
                <a:solidFill>
                  <a:srgbClr val="FFFFFF"/>
                </a:solidFill>
              </a:rPr>
              <a:t> Mullen, Mooney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u="sng" dirty="0">
                <a:solidFill>
                  <a:srgbClr val="FFFFFF"/>
                </a:solidFill>
              </a:rPr>
              <a:t>3rd Grade:</a:t>
            </a:r>
            <a:r>
              <a:rPr lang="en" sz="2400" b="1" dirty="0">
                <a:solidFill>
                  <a:srgbClr val="FFFFFF"/>
                </a:solidFill>
              </a:rPr>
              <a:t> Asseff, Gilbert, Long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u="sng" dirty="0">
                <a:solidFill>
                  <a:srgbClr val="FFFFFF"/>
                </a:solidFill>
              </a:rPr>
              <a:t>4th Grade:</a:t>
            </a:r>
            <a:r>
              <a:rPr lang="en" sz="2400" b="1" dirty="0">
                <a:solidFill>
                  <a:srgbClr val="FFFFFF"/>
                </a:solidFill>
              </a:rPr>
              <a:t> N. Deegan, Murrer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 u="sng" dirty="0">
                <a:solidFill>
                  <a:srgbClr val="FFFFFF"/>
                </a:solidFill>
              </a:rPr>
              <a:t>5th Grade:</a:t>
            </a:r>
            <a:r>
              <a:rPr lang="en" sz="2400" b="1" dirty="0">
                <a:solidFill>
                  <a:srgbClr val="FFFFFF"/>
                </a:solidFill>
              </a:rPr>
              <a:t> J. Butler, Sternberg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773625" y="940600"/>
            <a:ext cx="4321200" cy="373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u="sng" dirty="0" smtClean="0">
                <a:solidFill>
                  <a:srgbClr val="FFFFFF"/>
                </a:solidFill>
              </a:rPr>
              <a:t>Mrs</a:t>
            </a:r>
            <a:r>
              <a:rPr lang="en" sz="2400" b="1" u="sng" dirty="0">
                <a:solidFill>
                  <a:srgbClr val="FFFFFF"/>
                </a:solidFill>
              </a:rPr>
              <a:t>. Deegan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 u="sng" dirty="0">
                <a:solidFill>
                  <a:schemeClr val="dk1"/>
                </a:solidFill>
              </a:rPr>
              <a:t>2nd Grade:</a:t>
            </a:r>
            <a:r>
              <a:rPr lang="en" sz="2000" b="1" dirty="0">
                <a:solidFill>
                  <a:schemeClr val="dk1"/>
                </a:solidFill>
              </a:rPr>
              <a:t> Thomas, Allison, Young, Cusimano, Joyner, Strawderman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 u="sng" dirty="0">
                <a:solidFill>
                  <a:srgbClr val="FFFFFF"/>
                </a:solidFill>
              </a:rPr>
              <a:t>3rd Grade:</a:t>
            </a:r>
            <a:r>
              <a:rPr lang="en" sz="2000" b="1" dirty="0">
                <a:solidFill>
                  <a:srgbClr val="FFFFFF"/>
                </a:solidFill>
              </a:rPr>
              <a:t> Little, Patience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 u="sng" dirty="0">
                <a:solidFill>
                  <a:srgbClr val="FFFFFF"/>
                </a:solidFill>
              </a:rPr>
              <a:t>4th Grade:</a:t>
            </a:r>
            <a:r>
              <a:rPr lang="en" sz="2000" b="1" dirty="0">
                <a:solidFill>
                  <a:srgbClr val="FFFFFF"/>
                </a:solidFill>
              </a:rPr>
              <a:t> Franczak, Stennie, Donovan, Weaver, Bost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 u="sng" dirty="0">
                <a:solidFill>
                  <a:srgbClr val="FFFFFF"/>
                </a:solidFill>
              </a:rPr>
              <a:t>5th Grade:</a:t>
            </a:r>
            <a:r>
              <a:rPr lang="en" sz="2000" b="1" dirty="0">
                <a:solidFill>
                  <a:srgbClr val="FFFFFF"/>
                </a:solidFill>
              </a:rPr>
              <a:t> Kiser, Deer, M. Butler, Herbes, Shenoha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229025" y="4774400"/>
            <a:ext cx="8670900" cy="2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</a:rPr>
              <a:t>*TD Flex Time to provide another layer of differentiation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671250" y="2207650"/>
            <a:ext cx="7801500" cy="54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Curriculum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0386">
            <a:off x="6729237" y="2931675"/>
            <a:ext cx="1302874" cy="18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l="31071" t="33445" r="54680" b="35994"/>
          <a:stretch/>
        </p:blipFill>
        <p:spPr>
          <a:xfrm rot="-747141">
            <a:off x="697599" y="2867174"/>
            <a:ext cx="1683423" cy="186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5">
            <a:alphaModFix/>
          </a:blip>
          <a:srcRect l="26138" t="32995" r="50978" b="35994"/>
          <a:stretch/>
        </p:blipFill>
        <p:spPr>
          <a:xfrm rot="901198">
            <a:off x="6496145" y="402243"/>
            <a:ext cx="2489084" cy="190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6">
            <a:alphaModFix/>
          </a:blip>
          <a:srcRect l="74049" t="54790" r="17607" b="26783"/>
          <a:stretch/>
        </p:blipFill>
        <p:spPr>
          <a:xfrm rot="-876483">
            <a:off x="601025" y="269199"/>
            <a:ext cx="1491051" cy="191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748175" y="1047750"/>
            <a:ext cx="7772400" cy="18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Spring DEP Meeting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for Newly Certified Students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404550" y="3646450"/>
            <a:ext cx="8530200" cy="128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b="1">
                <a:solidFill>
                  <a:srgbClr val="F3F3F3"/>
                </a:solidFill>
              </a:rPr>
              <a:t>D</a:t>
            </a:r>
            <a:r>
              <a:rPr lang="en" sz="4000">
                <a:solidFill>
                  <a:srgbClr val="F3F3F3"/>
                </a:solidFill>
              </a:rPr>
              <a:t>ifferentiated </a:t>
            </a:r>
            <a:r>
              <a:rPr lang="en" sz="4000" b="1">
                <a:solidFill>
                  <a:srgbClr val="F3F3F3"/>
                </a:solidFill>
              </a:rPr>
              <a:t>E</a:t>
            </a:r>
            <a:r>
              <a:rPr lang="en" sz="4000">
                <a:solidFill>
                  <a:srgbClr val="F3F3F3"/>
                </a:solidFill>
              </a:rPr>
              <a:t>ducation </a:t>
            </a:r>
            <a:r>
              <a:rPr lang="en" sz="4000" b="1">
                <a:solidFill>
                  <a:srgbClr val="F3F3F3"/>
                </a:solidFill>
              </a:rPr>
              <a:t>P</a:t>
            </a:r>
            <a:r>
              <a:rPr lang="en" sz="4000">
                <a:solidFill>
                  <a:srgbClr val="F3F3F3"/>
                </a:solidFill>
              </a:rPr>
              <a:t>lan Meeting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000">
                <a:solidFill>
                  <a:srgbClr val="F3F3F3"/>
                </a:solidFill>
              </a:rPr>
              <a:t>March 15, 2016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4000" b="1">
                <a:solidFill>
                  <a:srgbClr val="666666"/>
                </a:solidFill>
              </a:rPr>
              <a:t>  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25" y="736957"/>
            <a:ext cx="1687449" cy="146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425" y="775225"/>
            <a:ext cx="1622150" cy="138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Curriculum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3999899" cy="38710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FFFFFF"/>
                </a:solidFill>
              </a:rPr>
              <a:t>Differentiated Instruction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FFFFFF"/>
                </a:solidFill>
              </a:rPr>
              <a:t>Interest/Choice Projects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FFFFFF"/>
                </a:solidFill>
              </a:rPr>
              <a:t>Learning Contracts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FFFFFF"/>
                </a:solidFill>
              </a:rPr>
              <a:t>Tailored small group instruction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FFFFFF"/>
                </a:solidFill>
              </a:rPr>
              <a:t>Curriculum compacting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FFFFFF"/>
                </a:solidFill>
              </a:rPr>
              <a:t>Greater depth and complexity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FFFFFF"/>
                </a:solidFill>
              </a:rPr>
              <a:t>Enrichment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FFFFFF"/>
                </a:solidFill>
              </a:rPr>
              <a:t>Subject integration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2"/>
          </p:nvPr>
        </p:nvSpPr>
        <p:spPr>
          <a:xfrm>
            <a:off x="4692275" y="1200150"/>
            <a:ext cx="41667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FFFFFF"/>
                </a:solidFill>
              </a:rPr>
              <a:t>Standard curriculum supplemented with research-based gifted resources &amp; strategies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FFFFFF"/>
                </a:solidFill>
              </a:rPr>
              <a:t>William &amp; Mary Language Arts Units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FFFFFF"/>
                </a:solidFill>
              </a:rPr>
              <a:t>Jacob’s Ladder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FFFFFF"/>
                </a:solidFill>
              </a:rPr>
              <a:t>Project M3 Math</a:t>
            </a:r>
          </a:p>
          <a:p>
            <a:pPr marL="914400" lvl="1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800" dirty="0">
                <a:solidFill>
                  <a:srgbClr val="FFFFFF"/>
                </a:solidFill>
              </a:rPr>
              <a:t>Problem </a:t>
            </a:r>
            <a:r>
              <a:rPr lang="en" sz="1800" dirty="0" smtClean="0">
                <a:solidFill>
                  <a:srgbClr val="FFFFFF"/>
                </a:solidFill>
              </a:rPr>
              <a:t>Solver</a:t>
            </a:r>
            <a:endParaRPr lang="en" sz="1800" dirty="0">
              <a:solidFill>
                <a:srgbClr val="FFFFFF"/>
              </a:solidFill>
            </a:endParaRPr>
          </a:p>
          <a:p>
            <a:pPr marL="7429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Snapshots of TD Curriculum 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713950" y="4742250"/>
            <a:ext cx="2449800" cy="3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Project M3 Math 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445575" y="4551150"/>
            <a:ext cx="3288599" cy="4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Jacob’s Ladder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Reading Comprehension Program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l="6434" t="2945" r="2290" b="7255"/>
          <a:stretch/>
        </p:blipFill>
        <p:spPr>
          <a:xfrm rot="-203999">
            <a:off x="4254863" y="1322132"/>
            <a:ext cx="2411873" cy="306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 t="-3414" b="4736"/>
          <a:stretch/>
        </p:blipFill>
        <p:spPr>
          <a:xfrm rot="276000">
            <a:off x="6840669" y="1407215"/>
            <a:ext cx="2336959" cy="3342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 l="35871" t="27379" r="20011" b="14477"/>
          <a:stretch/>
        </p:blipFill>
        <p:spPr>
          <a:xfrm>
            <a:off x="242725" y="1466025"/>
            <a:ext cx="3802725" cy="299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Snapshots of TD Curriculum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647275" y="4343600"/>
            <a:ext cx="3398099" cy="7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Concept Development (Cycles)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(William &amp; Mary Language Arts Teaching Model)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5883250" y="4505375"/>
            <a:ext cx="20459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Hands On Equations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l="14515" t="19288" r="37831" b="15548"/>
          <a:stretch/>
        </p:blipFill>
        <p:spPr>
          <a:xfrm>
            <a:off x="4981675" y="1317650"/>
            <a:ext cx="3935851" cy="305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 l="25443" t="22303" r="26901" b="24005"/>
          <a:stretch/>
        </p:blipFill>
        <p:spPr>
          <a:xfrm rot="10800000">
            <a:off x="311700" y="1299874"/>
            <a:ext cx="4357524" cy="29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294550" y="3814300"/>
            <a:ext cx="1710600" cy="99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1800" b="1"/>
              <a:t>Beyond Base Ten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l="29809" t="27825" r="16089" b="16220"/>
          <a:stretch/>
        </p:blipFill>
        <p:spPr>
          <a:xfrm>
            <a:off x="86300" y="786375"/>
            <a:ext cx="4271224" cy="320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 l="21339" t="17488" r="21527" b="7227"/>
          <a:stretch/>
        </p:blipFill>
        <p:spPr>
          <a:xfrm>
            <a:off x="4357525" y="636125"/>
            <a:ext cx="4649224" cy="36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5756100" y="4380650"/>
            <a:ext cx="2415599" cy="5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Caesar’s English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86300" y="138700"/>
            <a:ext cx="5230499" cy="4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Snapshots of TD Curriculum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Instructional Strategies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Types of Strategies are Used?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1466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FFFFFF"/>
                </a:solidFill>
              </a:rPr>
              <a:t>Problem-Based Learning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FFFFFF"/>
                </a:solidFill>
              </a:rPr>
              <a:t>Paideia Seminars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FFFFFF"/>
                </a:solidFill>
              </a:rPr>
              <a:t>Learning Contracts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FFFFFF"/>
                </a:solidFill>
              </a:rPr>
              <a:t>Interest/Choice Boards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4323644" y="1146675"/>
            <a:ext cx="4125505" cy="3870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19100" lvl="0" indent="-342900">
              <a:lnSpc>
                <a:spcPct val="150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FFFFFF"/>
                </a:solidFill>
                <a:latin typeface="Average" panose="020B0604020202020204" charset="0"/>
              </a:rPr>
              <a:t>Integrated </a:t>
            </a:r>
            <a:r>
              <a:rPr lang="en" sz="2000" dirty="0" smtClean="0">
                <a:solidFill>
                  <a:srgbClr val="FFFFFF"/>
                </a:solidFill>
                <a:latin typeface="Average" panose="020B0604020202020204" charset="0"/>
              </a:rPr>
              <a:t>Projects</a:t>
            </a:r>
          </a:p>
          <a:p>
            <a:pPr marL="419100" lvl="0" indent="-342900">
              <a:lnSpc>
                <a:spcPct val="150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rgbClr val="FFFFFF"/>
                </a:solidFill>
                <a:latin typeface="Average" panose="020B0604020202020204" charset="0"/>
              </a:rPr>
              <a:t>Tiered Lessons</a:t>
            </a:r>
          </a:p>
          <a:p>
            <a:pPr marL="419100" lvl="0" indent="-342900">
              <a:lnSpc>
                <a:spcPct val="150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rgbClr val="FFFFFF"/>
                </a:solidFill>
                <a:latin typeface="Average" panose="020B0604020202020204" charset="0"/>
              </a:rPr>
              <a:t>Curriculum Compacting</a:t>
            </a:r>
          </a:p>
          <a:p>
            <a:pPr marL="419100" lvl="0" indent="-342900">
              <a:lnSpc>
                <a:spcPct val="150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rgbClr val="FFFFFF"/>
                </a:solidFill>
                <a:latin typeface="Average" panose="020B0604020202020204" charset="0"/>
              </a:rPr>
              <a:t>Independent </a:t>
            </a:r>
            <a:r>
              <a:rPr lang="en" sz="2000" dirty="0">
                <a:solidFill>
                  <a:srgbClr val="FFFFFF"/>
                </a:solidFill>
                <a:latin typeface="Average" panose="020B0604020202020204" charset="0"/>
              </a:rPr>
              <a:t>Studies when appropriate</a:t>
            </a:r>
          </a:p>
          <a:p>
            <a:pPr lvl="0">
              <a:spcBef>
                <a:spcPts val="0"/>
              </a:spcBef>
            </a:pPr>
            <a:endParaRPr lang="en" dirty="0">
              <a:solidFill>
                <a:srgbClr val="FFFFFF"/>
              </a:solidFill>
              <a:latin typeface="Average" panose="020B060402020202020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ctrTitle" idx="4294967295"/>
          </p:nvPr>
        </p:nvSpPr>
        <p:spPr>
          <a:xfrm>
            <a:off x="739275" y="1841053"/>
            <a:ext cx="7772400" cy="654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Thank you for partnering with us!</a:t>
            </a:r>
          </a:p>
          <a:p>
            <a:pPr lvl="0">
              <a:spcBef>
                <a:spcPts val="0"/>
              </a:spcBef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1560400" y="2714625"/>
            <a:ext cx="6125699" cy="10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2400" dirty="0">
                <a:solidFill>
                  <a:srgbClr val="FFFFFF"/>
                </a:solidFill>
                <a:latin typeface="Oswald" panose="020B0604020202020204" charset="0"/>
                <a:ea typeface="Trebuchet MS"/>
                <a:cs typeface="Trebuchet MS"/>
                <a:sym typeface="Trebuchet MS"/>
              </a:rPr>
              <a:t>Here is a resource to help challenge your readers at home:</a:t>
            </a:r>
          </a:p>
          <a:p>
            <a:pPr lvl="0" algn="ctr" rtl="0">
              <a:spcBef>
                <a:spcPts val="600"/>
              </a:spcBef>
              <a:buNone/>
            </a:pPr>
            <a:r>
              <a:rPr lang="en" sz="2400" b="1" dirty="0">
                <a:solidFill>
                  <a:srgbClr val="FFFFFF"/>
                </a:solidFill>
                <a:latin typeface="Oswald" panose="020B0604020202020204" charset="0"/>
                <a:ea typeface="Trebuchet MS"/>
                <a:cs typeface="Trebuchet MS"/>
                <a:sym typeface="Trebuchet MS"/>
              </a:rPr>
              <a:t>http://bit.ly/readingquestionstems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9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Elon Park’s TD Team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45475" y="1467925"/>
            <a:ext cx="3711300" cy="162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FFFFFF"/>
                </a:solidFill>
              </a:rPr>
              <a:t>Marie Deegan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u="sng" dirty="0">
                <a:solidFill>
                  <a:srgbClr val="2388DB"/>
                </a:solidFill>
                <a:hlinkClick r:id="rId3"/>
              </a:rPr>
              <a:t>mariea.deegan@cms.k12.nc.us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u="sng" dirty="0">
                <a:solidFill>
                  <a:srgbClr val="2388DB"/>
                </a:solidFill>
                <a:hlinkClick r:id="rId4"/>
              </a:rPr>
              <a:t>http://mariedeegan.weebly.com</a:t>
            </a:r>
            <a:r>
              <a:rPr lang="en" sz="1800" dirty="0">
                <a:solidFill>
                  <a:srgbClr val="2388DB"/>
                </a:solidFill>
              </a:rPr>
              <a:t>  </a:t>
            </a:r>
            <a:r>
              <a:rPr lang="en" sz="1800" dirty="0"/>
              <a:t>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184075" y="3467525"/>
            <a:ext cx="3772799" cy="146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FFFFFF"/>
                </a:solidFill>
              </a:rPr>
              <a:t>Mary Slade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u="sng" dirty="0">
                <a:solidFill>
                  <a:schemeClr val="accent5"/>
                </a:solidFill>
              </a:rPr>
              <a:t>maryl.slade</a:t>
            </a:r>
            <a:r>
              <a:rPr lang="en" sz="1800" u="sng" dirty="0">
                <a:solidFill>
                  <a:schemeClr val="accent5"/>
                </a:solidFill>
                <a:hlinkClick r:id="rId5"/>
              </a:rPr>
              <a:t>@cms.k12.nc.us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u="sng" dirty="0">
                <a:solidFill>
                  <a:schemeClr val="accent5"/>
                </a:solidFill>
              </a:rPr>
              <a:t>maryslade.weebly.com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75" name="Shape 75"/>
          <p:cNvCxnSpPr/>
          <p:nvPr/>
        </p:nvCxnSpPr>
        <p:spPr>
          <a:xfrm>
            <a:off x="103875" y="3186475"/>
            <a:ext cx="4414800" cy="134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6" name="Shape 76"/>
          <p:cNvSpPr txBox="1"/>
          <p:nvPr/>
        </p:nvSpPr>
        <p:spPr>
          <a:xfrm>
            <a:off x="4349200" y="4013675"/>
            <a:ext cx="4661099" cy="10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Our TD Blog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 b="1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800" u="sng">
                <a:solidFill>
                  <a:srgbClr val="2388DB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http://tdeagleeye.weebly.com</a:t>
            </a:r>
            <a:r>
              <a:rPr lang="en" sz="1800">
                <a:solidFill>
                  <a:srgbClr val="2388DB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4676375" y="1167400"/>
            <a:ext cx="4414800" cy="27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7">
            <a:alphaModFix/>
          </a:blip>
          <a:srcRect l="6411" t="28387" r="9989" b="21554"/>
          <a:stretch/>
        </p:blipFill>
        <p:spPr>
          <a:xfrm>
            <a:off x="4626303" y="1665575"/>
            <a:ext cx="4106884" cy="234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Housekeeping Items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80200" y="1764625"/>
            <a:ext cx="4910699" cy="147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600"/>
              <a:t>Tonight’s DEP Meeting presentation can be accessed via bitly link or QR code.</a:t>
            </a:r>
          </a:p>
          <a:p>
            <a:pPr lvl="0" algn="ctr" rtl="0">
              <a:spcBef>
                <a:spcPts val="0"/>
              </a:spcBef>
              <a:buNone/>
            </a:pPr>
            <a:endParaRPr sz="2600"/>
          </a:p>
          <a:p>
            <a:pPr lvl="0" algn="ctr" rtl="0">
              <a:spcBef>
                <a:spcPts val="0"/>
              </a:spcBef>
              <a:buNone/>
            </a:pPr>
            <a:endParaRPr sz="2600"/>
          </a:p>
          <a:p>
            <a:pPr lvl="0" algn="ctr" rtl="0">
              <a:spcBef>
                <a:spcPts val="0"/>
              </a:spcBef>
              <a:buNone/>
            </a:pPr>
            <a:endParaRPr sz="2600"/>
          </a:p>
          <a:p>
            <a:pPr lvl="0" algn="ctr">
              <a:spcBef>
                <a:spcPts val="0"/>
              </a:spcBef>
              <a:buNone/>
            </a:pPr>
            <a:endParaRPr sz="2600"/>
          </a:p>
        </p:txBody>
      </p:sp>
      <p:sp>
        <p:nvSpPr>
          <p:cNvPr id="85" name="Shape 85"/>
          <p:cNvSpPr txBox="1"/>
          <p:nvPr/>
        </p:nvSpPr>
        <p:spPr>
          <a:xfrm>
            <a:off x="5212850" y="3948150"/>
            <a:ext cx="3571500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http://bit.ly/depspring16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86" name="Shape 86"/>
          <p:cNvCxnSpPr/>
          <p:nvPr/>
        </p:nvCxnSpPr>
        <p:spPr>
          <a:xfrm>
            <a:off x="4670500" y="2742437"/>
            <a:ext cx="1015499" cy="645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" name="Shape 87"/>
          <p:cNvSpPr txBox="1"/>
          <p:nvPr/>
        </p:nvSpPr>
        <p:spPr>
          <a:xfrm>
            <a:off x="6036500" y="1595450"/>
            <a:ext cx="2512200" cy="22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2812" y="1595450"/>
            <a:ext cx="2450374" cy="229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Meeting Goals: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360825" y="1200150"/>
            <a:ext cx="7783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</a:rPr>
              <a:t>Explore how the needs of gifted and high-ability learners are met through the Catalyst Model.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</a:rPr>
              <a:t>Experience snapshots of gifted curriculum and resources and how we are integrating them into instruction at Elon Park.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</a:rPr>
              <a:t>Review the Differentiated Education Plan for 2nd graders.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200">
              <a:solidFill>
                <a:srgbClr val="FFFFFF"/>
              </a:solidFill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l="13782" t="18301" r="32881" b="25405"/>
          <a:stretch/>
        </p:blipFill>
        <p:spPr>
          <a:xfrm rot="2">
            <a:off x="0" y="1322325"/>
            <a:ext cx="1316524" cy="70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l="13782" t="18301" r="32881" b="25405"/>
          <a:stretch/>
        </p:blipFill>
        <p:spPr>
          <a:xfrm rot="2">
            <a:off x="0" y="2771212"/>
            <a:ext cx="1316524" cy="70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l="13782" t="18301" r="32881" b="25405"/>
          <a:stretch/>
        </p:blipFill>
        <p:spPr>
          <a:xfrm rot="2">
            <a:off x="0" y="4220125"/>
            <a:ext cx="1316524" cy="70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TD Catalyst Teacher Responsibilities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06850" y="1146725"/>
            <a:ext cx="9037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Provide direct </a:t>
            </a:r>
            <a:r>
              <a:rPr lang="en" sz="2200" u="sng" dirty="0">
                <a:solidFill>
                  <a:srgbClr val="FFFFFF"/>
                </a:solidFill>
              </a:rPr>
              <a:t>and</a:t>
            </a:r>
            <a:r>
              <a:rPr lang="en" sz="2200" dirty="0">
                <a:solidFill>
                  <a:srgbClr val="FFFFFF"/>
                </a:solidFill>
              </a:rPr>
              <a:t> indirect services to gifted and high-ability learners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Collaborate and plan with classroom teachers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Provide professional development on gifted strategies &amp; best practices 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Maintain compliance documents</a:t>
            </a:r>
          </a:p>
          <a:p>
            <a:pPr marL="457200" lvl="0" indent="-36830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FFFFFF"/>
                </a:solidFill>
              </a:rPr>
              <a:t>Manage identification, testing &amp; screening process for students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Giftedness?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8200"/>
            <a:ext cx="3264799" cy="28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3505200" y="1430875"/>
            <a:ext cx="5482199" cy="380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45833"/>
            </a:pPr>
            <a:r>
              <a:rPr lang="en" sz="2400" b="1" dirty="0">
                <a:solidFill>
                  <a:srgbClr val="FFFFFF"/>
                </a:solidFill>
              </a:rPr>
              <a:t>• </a:t>
            </a:r>
            <a:r>
              <a:rPr lang="en" sz="2400" dirty="0">
                <a:solidFill>
                  <a:srgbClr val="FFFFFF"/>
                </a:solidFill>
              </a:rPr>
              <a:t>Outstanding levels of aptitude or competence</a:t>
            </a:r>
          </a:p>
          <a:p>
            <a:pPr lvl="0" rtl="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</a:pPr>
            <a:endParaRPr sz="2400" dirty="0">
              <a:solidFill>
                <a:srgbClr val="FFFFFF"/>
              </a:solidFill>
            </a:endParaRPr>
          </a:p>
          <a:p>
            <a:pPr lvl="0" rtl="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45833"/>
            </a:pPr>
            <a:r>
              <a:rPr lang="en" sz="2400" dirty="0">
                <a:solidFill>
                  <a:srgbClr val="FFFFFF"/>
                </a:solidFill>
              </a:rPr>
              <a:t>• An exceptional ability to reason and learn</a:t>
            </a:r>
          </a:p>
          <a:p>
            <a:pPr lvl="0" rtl="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</a:pPr>
            <a:endParaRPr sz="2400" dirty="0">
              <a:solidFill>
                <a:srgbClr val="FFFFFF"/>
              </a:solidFill>
            </a:endParaRPr>
          </a:p>
          <a:p>
            <a:pPr lvl="0" rtl="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45833"/>
            </a:pPr>
            <a:r>
              <a:rPr lang="en" sz="2400" dirty="0">
                <a:solidFill>
                  <a:srgbClr val="FFFFFF"/>
                </a:solidFill>
              </a:rPr>
              <a:t>• Top 10% or rarer</a:t>
            </a:r>
          </a:p>
          <a:p>
            <a:pPr marL="0" marR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</a:endParaRPr>
          </a:p>
          <a:p>
            <a:pPr marL="457200" marR="0" lvl="0" indent="4572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/>
            </a:r>
            <a:br>
              <a:rPr lang="en" b="1" dirty="0">
                <a:solidFill>
                  <a:srgbClr val="FFFFFF"/>
                </a:solidFill>
              </a:rPr>
            </a:br>
            <a:r>
              <a:rPr lang="en" b="1" dirty="0">
                <a:solidFill>
                  <a:srgbClr val="FFFFFF"/>
                </a:solidFill>
              </a:rPr>
              <a:t>~ National Association for Gifted Children (NAGC)</a:t>
            </a:r>
          </a:p>
          <a:p>
            <a:pPr lvl="0" rtl="0">
              <a:lnSpc>
                <a:spcPct val="80000"/>
              </a:lnSpc>
              <a:spcBef>
                <a:spcPts val="700"/>
              </a:spcBef>
              <a:buNone/>
            </a:pPr>
            <a:endParaRPr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5" y="151800"/>
            <a:ext cx="7443625" cy="433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4565575"/>
            <a:ext cx="5998800" cy="4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b="1"/>
              <a:t>Differentiated Education Plan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Environment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740</Words>
  <Application>Microsoft Office PowerPoint</Application>
  <PresentationFormat>On-screen Show (16:9)</PresentationFormat>
  <Paragraphs>143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Wingdings</vt:lpstr>
      <vt:lpstr>Average</vt:lpstr>
      <vt:lpstr>Oswald</vt:lpstr>
      <vt:lpstr>Trebuchet MS</vt:lpstr>
      <vt:lpstr>slate</vt:lpstr>
      <vt:lpstr>PowerPoint Presentation</vt:lpstr>
      <vt:lpstr>Spring DEP Meeting for Newly Certified Students</vt:lpstr>
      <vt:lpstr>Elon Park’s TD Team</vt:lpstr>
      <vt:lpstr>Housekeeping Items</vt:lpstr>
      <vt:lpstr>Our Meeting Goals:</vt:lpstr>
      <vt:lpstr>TD Catalyst Teacher Responsibilities</vt:lpstr>
      <vt:lpstr>What is Giftedness?</vt:lpstr>
      <vt:lpstr>PowerPoint Presentation</vt:lpstr>
      <vt:lpstr>Environment</vt:lpstr>
      <vt:lpstr>Our TD Program</vt:lpstr>
      <vt:lpstr>Who are the Collaborators? </vt:lpstr>
      <vt:lpstr>How Does Collaboration Occur?</vt:lpstr>
      <vt:lpstr>The Catalyst Model is responsive to the notion that...</vt:lpstr>
      <vt:lpstr>Catalyst Model</vt:lpstr>
      <vt:lpstr>TD Catalyst Model @ Elon Park</vt:lpstr>
      <vt:lpstr>Benefits of Catalyst Model</vt:lpstr>
      <vt:lpstr>Our Learning Environment</vt:lpstr>
      <vt:lpstr>Who Does My Child Work With? </vt:lpstr>
      <vt:lpstr>Curriculum</vt:lpstr>
      <vt:lpstr>Our Curriculum</vt:lpstr>
      <vt:lpstr>Snapshots of TD Curriculum </vt:lpstr>
      <vt:lpstr>Snapshots of TD Curriculum</vt:lpstr>
      <vt:lpstr>PowerPoint Presentation</vt:lpstr>
      <vt:lpstr>Instructional Strategies</vt:lpstr>
      <vt:lpstr>What Types of Strategies are Used?</vt:lpstr>
      <vt:lpstr>Thank you for partnering with us!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Deegan, Marie A.</dc:creator>
  <cp:lastModifiedBy>Deegan, Marie A.</cp:lastModifiedBy>
  <cp:revision>9</cp:revision>
  <dcterms:modified xsi:type="dcterms:W3CDTF">2016-03-15T20:47:34Z</dcterms:modified>
</cp:coreProperties>
</file>